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2404050" cy="432054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17">
          <p15:clr>
            <a:srgbClr val="A4A3A4"/>
          </p15:clr>
        </p15:guide>
        <p15:guide id="2" pos="139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E8F"/>
    <a:srgbClr val="5B8091"/>
    <a:srgbClr val="C84D24"/>
    <a:srgbClr val="E9ADE0"/>
    <a:srgbClr val="00FFFF"/>
    <a:srgbClr val="339966"/>
    <a:srgbClr val="5A0066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8833" autoAdjust="0"/>
  </p:normalViewPr>
  <p:slideViewPr>
    <p:cSldViewPr snapToGrid="0">
      <p:cViewPr varScale="1">
        <p:scale>
          <a:sx n="13" d="100"/>
          <a:sy n="13" d="100"/>
        </p:scale>
        <p:origin x="2549" y="134"/>
      </p:cViewPr>
      <p:guideLst>
        <p:guide orient="horz" pos="19217"/>
        <p:guide pos="139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>
            <a:extLst>
              <a:ext uri="{FF2B5EF4-FFF2-40B4-BE49-F238E27FC236}">
                <a16:creationId xmlns:a16="http://schemas.microsoft.com/office/drawing/2014/main" id="{5BB1A498-FE2A-B932-18D8-FD692E3CDB0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9" tIns="45338" rIns="90679" bIns="45338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>
            <a:extLst>
              <a:ext uri="{FF2B5EF4-FFF2-40B4-BE49-F238E27FC236}">
                <a16:creationId xmlns:a16="http://schemas.microsoft.com/office/drawing/2014/main" id="{4F7668B8-F04E-04B4-3BCF-E70AE9B705B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9" tIns="45338" rIns="90679" bIns="45338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>
            <a:extLst>
              <a:ext uri="{FF2B5EF4-FFF2-40B4-BE49-F238E27FC236}">
                <a16:creationId xmlns:a16="http://schemas.microsoft.com/office/drawing/2014/main" id="{A90FB5D5-56A1-4627-EC4C-4E42DB4779C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9" tIns="45338" rIns="90679" bIns="45338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>
            <a:extLst>
              <a:ext uri="{FF2B5EF4-FFF2-40B4-BE49-F238E27FC236}">
                <a16:creationId xmlns:a16="http://schemas.microsoft.com/office/drawing/2014/main" id="{58E6B203-900C-FA39-68D3-CEEE6602D0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9" tIns="45338" rIns="90679" bIns="45338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34481E9-7B82-44EA-BEEB-4D166D2FF5B9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>
            <a:extLst>
              <a:ext uri="{FF2B5EF4-FFF2-40B4-BE49-F238E27FC236}">
                <a16:creationId xmlns:a16="http://schemas.microsoft.com/office/drawing/2014/main" id="{BCD768BD-6EF3-4C57-5D39-CA1642DDE5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1" tIns="45702" rIns="91401" bIns="4570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2051">
            <a:extLst>
              <a:ext uri="{FF2B5EF4-FFF2-40B4-BE49-F238E27FC236}">
                <a16:creationId xmlns:a16="http://schemas.microsoft.com/office/drawing/2014/main" id="{EE5147B0-0330-D7AF-ED92-3A2DD72AA6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1" tIns="45702" rIns="91401" bIns="4570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2052">
            <a:extLst>
              <a:ext uri="{FF2B5EF4-FFF2-40B4-BE49-F238E27FC236}">
                <a16:creationId xmlns:a16="http://schemas.microsoft.com/office/drawing/2014/main" id="{BC36D312-7EC3-2AFC-77BF-DC4750B8D40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5013" y="746125"/>
            <a:ext cx="2789237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2053">
            <a:extLst>
              <a:ext uri="{FF2B5EF4-FFF2-40B4-BE49-F238E27FC236}">
                <a16:creationId xmlns:a16="http://schemas.microsoft.com/office/drawing/2014/main" id="{5CF17C35-FFEC-2E11-F91F-B09A011DCE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1" tIns="45702" rIns="91401" bIns="457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2054">
            <a:extLst>
              <a:ext uri="{FF2B5EF4-FFF2-40B4-BE49-F238E27FC236}">
                <a16:creationId xmlns:a16="http://schemas.microsoft.com/office/drawing/2014/main" id="{5B693741-D1DE-88EC-22D2-9D30AFBC2E4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1" tIns="45702" rIns="91401" bIns="4570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2055">
            <a:extLst>
              <a:ext uri="{FF2B5EF4-FFF2-40B4-BE49-F238E27FC236}">
                <a16:creationId xmlns:a16="http://schemas.microsoft.com/office/drawing/2014/main" id="{3B01D2B6-3665-8A19-7370-C4B03AE297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1" tIns="45702" rIns="91401" bIns="4570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C3080FD-FD37-435D-ADE4-D73B2BF5901E}" type="slidenum">
              <a:rPr lang="en-US" altLang="pt-PT"/>
              <a:t>‹nº›</a:t>
            </a:fld>
            <a:endParaRPr lang="en-U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055">
            <a:extLst>
              <a:ext uri="{FF2B5EF4-FFF2-40B4-BE49-F238E27FC236}">
                <a16:creationId xmlns:a16="http://schemas.microsoft.com/office/drawing/2014/main" id="{438487EC-35F7-C095-2378-F8FB6A26BE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7680FC-9768-4DA2-A515-F5F23580EEEC}" type="slidenum">
              <a:rPr lang="en-US" altLang="pt-PT" smtClean="0">
                <a:latin typeface="Times New Roman" panose="02020603050405020304" pitchFamily="18" charset="0"/>
              </a:rPr>
              <a:t>1</a:t>
            </a:fld>
            <a:endParaRPr lang="en-US" altLang="pt-PT"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F71E3E1-9FEA-8030-23A5-DB97A6E527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0285BC-98D7-29C5-5995-1373853F4F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CH" altLang="pt-PT"/>
              <a:t>1 = Amunts et al. 1997</a:t>
            </a:r>
          </a:p>
          <a:p>
            <a:pPr eaLnBrk="1" hangingPunct="1"/>
            <a:r>
              <a:rPr lang="de-CH" altLang="pt-PT"/>
              <a:t>2 = Schlaug et al. 1995</a:t>
            </a:r>
          </a:p>
          <a:p>
            <a:pPr eaLnBrk="1" hangingPunct="1"/>
            <a:r>
              <a:rPr lang="de-CH" altLang="pt-PT"/>
              <a:t>3 = Ridding et al. 2000</a:t>
            </a:r>
          </a:p>
          <a:p>
            <a:pPr eaLnBrk="1" hangingPunct="1"/>
            <a:r>
              <a:rPr lang="de-CH" altLang="pt-PT"/>
              <a:t>4 = Gaser et al. 2001</a:t>
            </a:r>
          </a:p>
          <a:p>
            <a:pPr eaLnBrk="1" hangingPunct="1"/>
            <a:r>
              <a:rPr lang="de-CH" altLang="pt-PT"/>
              <a:t>5 = Hutchinson et al. 2003</a:t>
            </a:r>
          </a:p>
          <a:p>
            <a:pPr eaLnBrk="1" hangingPunct="1"/>
            <a:r>
              <a:rPr lang="de-CH" altLang="pt-PT"/>
              <a:t>6 =</a:t>
            </a:r>
          </a:p>
          <a:p>
            <a:pPr eaLnBrk="1" hangingPunct="1"/>
            <a:r>
              <a:rPr lang="de-CH" altLang="pt-PT"/>
              <a:t>7 =</a:t>
            </a:r>
          </a:p>
          <a:p>
            <a:pPr eaLnBrk="1" hangingPunct="1"/>
            <a:r>
              <a:rPr lang="de-CH" altLang="pt-PT"/>
              <a:t>8 =</a:t>
            </a:r>
            <a:endParaRPr lang="de-DE" alt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3422313"/>
            <a:ext cx="27543125" cy="9259887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4482425"/>
            <a:ext cx="22682200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FCBAC4-380C-B7A1-92B4-965B38193E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31404B-1850-AAB5-FF03-C77E5B4CD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A00C71-2F36-9ACE-3124-A31DFFC5FB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C0A27-EECB-44AE-A845-A339A64FBFC4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240528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AD1EDA-9049-D173-054E-1614D6229D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2ECFF1-12CE-8F90-0852-D863DFF3E1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DCEB5E-AD73-DF39-A80F-55A1BC63C3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CFD75-0541-42D8-8486-D7C1935802F0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98439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088600" y="3843338"/>
            <a:ext cx="6884988" cy="3456305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430463" y="3843338"/>
            <a:ext cx="20505737" cy="3456305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939456-BDF5-981B-2A08-473FD367C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1236C6-56AD-5052-F73E-B9547EFD54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CC0063-D7D5-E199-983A-E72C081EE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2887-7764-4E0E-950C-91357ABF58AB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51919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4B2C4E-E7EE-E737-58B2-CCCCE2C3C2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9C30B0-8265-1DD3-FF9B-05964AC993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57894C-7484-DB27-0B2F-E6D0931D31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4C924-2BA0-4B1D-A4F0-DF86DA5412A7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09474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7763788"/>
            <a:ext cx="27544713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559050" y="18311813"/>
            <a:ext cx="27544713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B269C0-CD42-9D25-054A-C5F529C8E7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E95E26-4648-58D5-902E-2135399853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D20461-9104-3272-789E-9044EB48DD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16ECB-DB67-4710-A5DD-8E4AFD05F8CE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28019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430463" y="12484100"/>
            <a:ext cx="13695362" cy="25922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6278225" y="12484100"/>
            <a:ext cx="13695363" cy="25922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EC743-1CC5-2B2C-9F72-A864FC8431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9DFD81-31C4-03FB-5D7E-9879BC1610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4C641A-233B-7F41-34DA-E71E3B1583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FDFF0-D674-406E-A9A1-6327C9122E30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70958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730375"/>
            <a:ext cx="2916237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620838" y="13701713"/>
            <a:ext cx="1431607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16460788" y="9671050"/>
            <a:ext cx="143224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16460788" y="13701713"/>
            <a:ext cx="143224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1109DB5-5DAE-53A5-F2EA-EB09CD1657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7258B9-9437-6490-B0F2-54F57ECCD8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2A1F6B9-45BE-51E2-33B8-64160025DE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EC97A-E5BD-4A0A-9E50-EF3A644F66A4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40604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AFC2CCD-4BAD-B034-5005-403D34B538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2942FE0-5839-607D-73F0-69BA7D6919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DB1B8C4-B20C-3172-02B4-4C89F1376E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16831-22D5-477B-A7EC-74041396C6A8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91900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62B370A-9974-DFF4-7B72-7D9FB55E09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DE2B3E9-A7EE-8095-6AE1-0A2572E4B6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A4CE79C-2C9D-3F73-930E-1D875429A4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18C9A-9FFE-4CE4-A531-0A290FF01C87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33535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2669838" y="1720850"/>
            <a:ext cx="18113375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20838" y="9040813"/>
            <a:ext cx="10660062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F308D2-0047-FDA2-D3D3-29F41D1A4C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A3FE97-84BE-11DB-9603-1016DA924F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FFD88E-257B-E5FD-EED9-97C9866744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B9C47-5453-412E-97CA-41E4AEDDC941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405767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30243463"/>
            <a:ext cx="19442112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6351588" y="3860800"/>
            <a:ext cx="19442112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351588" y="33813750"/>
            <a:ext cx="1944211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FC9BFE-93FC-28DC-E5DD-78DF3DD82A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62BE50-C047-D3AE-F20C-E2613148F4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C7A6F7-390F-E30A-0AD5-81F9C8ED68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4A616-F890-49B8-B3E9-C8339AA6264E}" type="slidenum">
              <a:rPr lang="en-US" altLang="pt-PT"/>
              <a:pPr>
                <a:defRPr/>
              </a:pPr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04458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E516B8F-5E00-C235-2CBE-615BEEFF6D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30463" y="3843338"/>
            <a:ext cx="2754312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1919" tIns="215957" rIns="431919" bIns="215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PT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08CFADB-3CF6-522E-05AB-37FD0D010C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463" y="12484100"/>
            <a:ext cx="27543125" cy="259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1919" tIns="215957" rIns="431919" bIns="215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PT"/>
              <a:t>Click to edit Master text styles</a:t>
            </a:r>
          </a:p>
          <a:p>
            <a:pPr lvl="1"/>
            <a:r>
              <a:rPr lang="en-US" altLang="pt-PT"/>
              <a:t>Second level</a:t>
            </a:r>
          </a:p>
          <a:p>
            <a:pPr lvl="2"/>
            <a:r>
              <a:rPr lang="en-US" altLang="pt-PT"/>
              <a:t>Third level</a:t>
            </a:r>
          </a:p>
          <a:p>
            <a:pPr lvl="3"/>
            <a:r>
              <a:rPr lang="en-US" altLang="pt-PT"/>
              <a:t>Fourth level</a:t>
            </a:r>
          </a:p>
          <a:p>
            <a:pPr lvl="4"/>
            <a:r>
              <a:rPr lang="en-US" altLang="pt-PT"/>
              <a:t>Fifth level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BEB3C714-9C6E-D3E9-7475-12C21A140B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9362063"/>
            <a:ext cx="6750050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919" tIns="215957" rIns="431919" bIns="21595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8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0A2DE026-751A-9CCA-FDC5-C2AD7F6E40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62063"/>
            <a:ext cx="10261600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919" tIns="215957" rIns="431919" bIns="215957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8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BC08EC74-24DD-E5F1-F0F3-1B81D61F3F8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62063"/>
            <a:ext cx="6750050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919" tIns="215957" rIns="431919" bIns="21595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8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F1F8530-CE6E-4780-B880-E67FB044E72D}" type="slidenum">
              <a:rPr lang="en-US" altLang="pt-PT"/>
              <a:t>‹nº›</a:t>
            </a:fld>
            <a:endParaRPr lang="en-U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4318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18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Times New Roman" pitchFamily="18" charset="0"/>
        </a:defRPr>
      </a:lvl2pPr>
      <a:lvl3pPr algn="ctr" defTabSz="4318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Times New Roman" pitchFamily="18" charset="0"/>
        </a:defRPr>
      </a:lvl3pPr>
      <a:lvl4pPr algn="ctr" defTabSz="4318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Times New Roman" pitchFamily="18" charset="0"/>
        </a:defRPr>
      </a:lvl4pPr>
      <a:lvl5pPr algn="ctr" defTabSz="4318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Times New Roman" pitchFamily="18" charset="0"/>
        </a:defRPr>
      </a:lvl5pPr>
      <a:lvl6pPr marL="457200" algn="ctr" defTabSz="4318000" rtl="0" fontAlgn="base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Times New Roman" pitchFamily="18" charset="0"/>
        </a:defRPr>
      </a:lvl6pPr>
      <a:lvl7pPr marL="914400" algn="ctr" defTabSz="4318000" rtl="0" fontAlgn="base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Times New Roman" pitchFamily="18" charset="0"/>
        </a:defRPr>
      </a:lvl7pPr>
      <a:lvl8pPr marL="1371600" algn="ctr" defTabSz="4318000" rtl="0" fontAlgn="base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Times New Roman" pitchFamily="18" charset="0"/>
        </a:defRPr>
      </a:lvl8pPr>
      <a:lvl9pPr marL="1828800" algn="ctr" defTabSz="4318000" rtl="0" fontAlgn="base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Times New Roman" pitchFamily="18" charset="0"/>
        </a:defRPr>
      </a:lvl9pPr>
    </p:titleStyle>
    <p:bodyStyle>
      <a:lvl1pPr marL="1617663" indent="-1617663" algn="l" defTabSz="4318000" rtl="0" eaLnBrk="0" fontAlgn="base" hangingPunct="0">
        <a:spcBef>
          <a:spcPct val="20000"/>
        </a:spcBef>
        <a:spcAft>
          <a:spcPct val="0"/>
        </a:spcAft>
        <a:buChar char="•"/>
        <a:defRPr sz="14900">
          <a:solidFill>
            <a:schemeClr val="tx1"/>
          </a:solidFill>
          <a:latin typeface="+mn-lt"/>
          <a:ea typeface="+mn-ea"/>
          <a:cs typeface="+mn-cs"/>
        </a:defRPr>
      </a:lvl1pPr>
      <a:lvl2pPr marL="3508375" indent="-1346200" algn="l" defTabSz="4318000" rtl="0" eaLnBrk="0" fontAlgn="base" hangingPunct="0">
        <a:spcBef>
          <a:spcPct val="20000"/>
        </a:spcBef>
        <a:spcAft>
          <a:spcPct val="0"/>
        </a:spcAft>
        <a:buChar char="–"/>
        <a:defRPr sz="13100">
          <a:solidFill>
            <a:schemeClr val="tx1"/>
          </a:solidFill>
          <a:latin typeface="+mn-lt"/>
        </a:defRPr>
      </a:lvl2pPr>
      <a:lvl3pPr marL="5399088" indent="-1081088" algn="l" defTabSz="4318000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61263" indent="-1081088" algn="l" defTabSz="4318000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3438" indent="-1081088" algn="l" defTabSz="4318000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80638" indent="-1081088" algn="l" defTabSz="431800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37838" indent="-1081088" algn="l" defTabSz="431800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95038" indent="-1081088" algn="l" defTabSz="431800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52238" indent="-1081088" algn="l" defTabSz="431800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59">
            <a:extLst>
              <a:ext uri="{FF2B5EF4-FFF2-40B4-BE49-F238E27FC236}">
                <a16:creationId xmlns:a16="http://schemas.microsoft.com/office/drawing/2014/main" id="{0410851E-E609-C31D-C4A1-81DA351FB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6238" y="7527925"/>
            <a:ext cx="29424312" cy="5235575"/>
          </a:xfrm>
          <a:prstGeom prst="rect">
            <a:avLst/>
          </a:prstGeom>
          <a:solidFill>
            <a:srgbClr val="5B8091">
              <a:alpha val="49803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5102" tIns="47551" rIns="95102" bIns="47551">
            <a:spAutoFit/>
          </a:bodyPr>
          <a:lstStyle>
            <a:lvl1pPr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pt-PT" sz="3600">
                <a:latin typeface="Arial Narrow" panose="020B0606020202030204" pitchFamily="34" charset="0"/>
              </a:rPr>
              <a:t>Free text.</a:t>
            </a:r>
          </a:p>
          <a:p>
            <a:pPr algn="just">
              <a:lnSpc>
                <a:spcPct val="150000"/>
              </a:lnSpc>
            </a:pPr>
            <a:endParaRPr lang="en-US" altLang="pt-PT" sz="360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altLang="pt-PT" sz="360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altLang="pt-PT" sz="360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altLang="pt-PT" sz="3600">
              <a:latin typeface="Arial Narrow" panose="020B060602020203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altLang="pt-PT" sz="3600">
              <a:latin typeface="Arial Narrow" panose="020B0606020202030204" pitchFamily="34" charset="0"/>
            </a:endParaRPr>
          </a:p>
          <a:p>
            <a:pPr algn="just"/>
            <a:endParaRPr lang="en-US" altLang="pt-PT" sz="1000">
              <a:latin typeface="Arial Narrow" panose="020B0606020202030204" pitchFamily="34" charset="0"/>
            </a:endParaRPr>
          </a:p>
        </p:txBody>
      </p:sp>
      <p:sp>
        <p:nvSpPr>
          <p:cNvPr id="4099" name="Text Box 312">
            <a:extLst>
              <a:ext uri="{FF2B5EF4-FFF2-40B4-BE49-F238E27FC236}">
                <a16:creationId xmlns:a16="http://schemas.microsoft.com/office/drawing/2014/main" id="{DABDA93A-3A1C-F690-A27A-9419B9366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85925"/>
            <a:ext cx="324040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75" tIns="47542" rIns="95075" bIns="47542">
            <a:spAutoFit/>
          </a:bodyPr>
          <a:lstStyle>
            <a:lvl1pPr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pt-PT" sz="4000" b="1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Author 1</a:t>
            </a:r>
            <a:r>
              <a:rPr lang="en-US" altLang="pt-PT" sz="4000" baseline="3000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  <a:r>
              <a:rPr lang="en-US" altLang="pt-PT" sz="4000" b="1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, Author 2</a:t>
            </a:r>
            <a:r>
              <a:rPr lang="en-US" altLang="pt-PT" sz="4000" baseline="3000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</a:t>
            </a:r>
            <a:r>
              <a:rPr lang="en-US" altLang="pt-PT" sz="4000" b="1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, Author 3</a:t>
            </a:r>
            <a:r>
              <a:rPr lang="en-US" altLang="pt-PT" sz="4000" baseline="3000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</a:t>
            </a:r>
            <a:r>
              <a:rPr lang="en-US" altLang="pt-PT" sz="400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&amp; </a:t>
            </a:r>
            <a:r>
              <a:rPr lang="en-US" altLang="pt-PT" sz="4000" b="1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Author 4</a:t>
            </a:r>
            <a:r>
              <a:rPr lang="en-US" altLang="pt-PT" sz="4000" baseline="3000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100" name="Text Box 3">
            <a:extLst>
              <a:ext uri="{FF2B5EF4-FFF2-40B4-BE49-F238E27FC236}">
                <a16:creationId xmlns:a16="http://schemas.microsoft.com/office/drawing/2014/main" id="{565A6EF9-9A39-71DE-4655-48AE930B6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4363" y="6015038"/>
            <a:ext cx="6818312" cy="154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1919" tIns="215957" rIns="431919" bIns="215957">
            <a:spAutoFit/>
          </a:bodyPr>
          <a:lstStyle>
            <a:lvl1pPr defTabSz="4318000"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318000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318000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de-DE" altLang="pt-PT" sz="7200" b="1">
                <a:solidFill>
                  <a:srgbClr val="C84D24"/>
                </a:solidFill>
                <a:latin typeface="Arial Narrow" panose="020B0606020202030204" pitchFamily="34" charset="0"/>
              </a:rPr>
              <a:t>Poster title</a:t>
            </a:r>
          </a:p>
        </p:txBody>
      </p:sp>
      <p:sp>
        <p:nvSpPr>
          <p:cNvPr id="3702" name="Text Box 630">
            <a:extLst>
              <a:ext uri="{FF2B5EF4-FFF2-40B4-BE49-F238E27FC236}">
                <a16:creationId xmlns:a16="http://schemas.microsoft.com/office/drawing/2014/main" id="{EBF5727F-4DFF-3E4C-7492-7153BF273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81300"/>
            <a:ext cx="32404050" cy="326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102" tIns="47551" rIns="95102" bIns="47551">
            <a:spAutoFit/>
          </a:bodyPr>
          <a:lstStyle/>
          <a:p>
            <a:pPr algn="ctr" defTabSz="952500">
              <a:defRPr/>
            </a:pPr>
            <a:r>
              <a:rPr lang="pt-PT" sz="3200" baseline="30000" dirty="0">
                <a:latin typeface="Arial Narrow" pitchFamily="34" charset="0"/>
              </a:rPr>
              <a:t>1</a:t>
            </a:r>
            <a:r>
              <a:rPr lang="pt-PT" sz="3200" dirty="0">
                <a:latin typeface="Arial Narrow" pitchFamily="34" charset="0"/>
              </a:rPr>
              <a:t> Organisation - Department</a:t>
            </a:r>
          </a:p>
          <a:p>
            <a:pPr algn="ctr" defTabSz="952500">
              <a:defRPr/>
            </a:pPr>
            <a:r>
              <a:rPr lang="pt-PT" sz="3200" baseline="30000" dirty="0">
                <a:latin typeface="Arial Narrow" pitchFamily="34" charset="0"/>
              </a:rPr>
              <a:t>2 </a:t>
            </a:r>
            <a:r>
              <a:rPr lang="pt-PT" sz="3200" dirty="0">
                <a:latin typeface="Arial Narrow" pitchFamily="34" charset="0"/>
              </a:rPr>
              <a:t>Organisation - Department</a:t>
            </a:r>
          </a:p>
          <a:p>
            <a:pPr algn="ctr" defTabSz="952500">
              <a:defRPr/>
            </a:pPr>
            <a:r>
              <a:rPr lang="pt-PT" sz="3200" dirty="0">
                <a:solidFill>
                  <a:srgbClr val="C84D24"/>
                </a:solidFill>
                <a:latin typeface="Arial Narrow" pitchFamily="34" charset="0"/>
              </a:rPr>
              <a:t>autor1@email.pt; autor2@email.pt; autor3@email.com; autor4@email.pt</a:t>
            </a:r>
          </a:p>
          <a:p>
            <a:pPr algn="ctr" defTabSz="952500">
              <a:defRPr/>
            </a:pPr>
            <a:r>
              <a:rPr lang="pt-PT" sz="6000" dirty="0">
                <a:solidFill>
                  <a:srgbClr val="5D6E8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XVII Meeting: Information Evaluation in Information Science</a:t>
            </a:r>
          </a:p>
          <a:p>
            <a:pPr algn="ctr" defTabSz="952500">
              <a:defRPr/>
            </a:pPr>
            <a:r>
              <a:rPr lang="en-US" sz="5000" dirty="0">
                <a:solidFill>
                  <a:srgbClr val="C84D24"/>
                </a:solidFill>
                <a:latin typeface="Arial Narrow" pitchFamily="34" charset="0"/>
              </a:rPr>
              <a:t>14 </a:t>
            </a:r>
            <a:r>
              <a:rPr lang="en-US" sz="5000" dirty="0" err="1">
                <a:solidFill>
                  <a:srgbClr val="C84D24"/>
                </a:solidFill>
                <a:latin typeface="Arial Narrow" pitchFamily="34" charset="0"/>
              </a:rPr>
              <a:t>December </a:t>
            </a:r>
            <a:r>
              <a:rPr lang="en-US" sz="5000" dirty="0">
                <a:solidFill>
                  <a:srgbClr val="C84D24"/>
                </a:solidFill>
                <a:latin typeface="Arial Narrow" pitchFamily="34" charset="0"/>
              </a:rPr>
              <a:t>2023, </a:t>
            </a:r>
            <a:r>
              <a:rPr lang="en-US" sz="5000" dirty="0" err="1">
                <a:solidFill>
                  <a:srgbClr val="C84D24"/>
                </a:solidFill>
                <a:latin typeface="Arial Narrow" pitchFamily="34" charset="0"/>
              </a:rPr>
              <a:t>Matosinhos</a:t>
            </a:r>
            <a:r>
              <a:rPr lang="en-US" sz="5000" dirty="0">
                <a:solidFill>
                  <a:srgbClr val="C84D24"/>
                </a:solidFill>
                <a:latin typeface="Arial Narrow" pitchFamily="34" charset="0"/>
              </a:rPr>
              <a:t>, Portugal</a:t>
            </a:r>
          </a:p>
        </p:txBody>
      </p:sp>
      <p:sp>
        <p:nvSpPr>
          <p:cNvPr id="4102" name="Text Box 664">
            <a:extLst>
              <a:ext uri="{FF2B5EF4-FFF2-40B4-BE49-F238E27FC236}">
                <a16:creationId xmlns:a16="http://schemas.microsoft.com/office/drawing/2014/main" id="{02529050-6B4A-0187-5D40-63739BE87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3550"/>
            <a:ext cx="32404050" cy="1173163"/>
          </a:xfrm>
          <a:prstGeom prst="rect">
            <a:avLst/>
          </a:prstGeom>
          <a:solidFill>
            <a:srgbClr val="C84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75" tIns="47542" rIns="95075" bIns="47542">
            <a:spAutoFit/>
          </a:bodyPr>
          <a:lstStyle>
            <a:lvl1pPr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pt-PT" sz="7000" b="1">
                <a:solidFill>
                  <a:schemeClr val="bg1"/>
                </a:solidFill>
                <a:latin typeface="Arial Narrow" panose="020B0606020202030204" pitchFamily="34" charset="0"/>
              </a:rPr>
              <a:t>TITLE</a:t>
            </a:r>
          </a:p>
        </p:txBody>
      </p:sp>
      <p:sp>
        <p:nvSpPr>
          <p:cNvPr id="4103" name="Rectangle 1137">
            <a:extLst>
              <a:ext uri="{FF2B5EF4-FFF2-40B4-BE49-F238E27FC236}">
                <a16:creationId xmlns:a16="http://schemas.microsoft.com/office/drawing/2014/main" id="{54C82747-A879-E489-B784-D75F2AD9E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575" y="41548050"/>
            <a:ext cx="29613225" cy="1285875"/>
          </a:xfrm>
          <a:prstGeom prst="rect">
            <a:avLst/>
          </a:prstGeom>
          <a:solidFill>
            <a:srgbClr val="C84D24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12413" tIns="206206" rIns="412413" bIns="206206" anchor="ctr"/>
          <a:lstStyle>
            <a:lvl1pPr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pt-PT">
              <a:latin typeface="Arial Narrow" panose="020B0606020202030204" pitchFamily="34" charset="0"/>
            </a:endParaRPr>
          </a:p>
        </p:txBody>
      </p:sp>
      <p:sp>
        <p:nvSpPr>
          <p:cNvPr id="4104" name="Text Box 1141">
            <a:extLst>
              <a:ext uri="{FF2B5EF4-FFF2-40B4-BE49-F238E27FC236}">
                <a16:creationId xmlns:a16="http://schemas.microsoft.com/office/drawing/2014/main" id="{584C772C-E1B5-A913-8C24-2F1DB6D63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950" y="41627425"/>
            <a:ext cx="28844875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02" tIns="47551" rIns="95102" bIns="47551">
            <a:spAutoFit/>
          </a:bodyPr>
          <a:lstStyle>
            <a:lvl1pPr marL="473075" indent="-473075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 3" panose="05040102010807070707" pitchFamily="18" charset="2"/>
              <a:buChar char=""/>
            </a:pPr>
            <a:r>
              <a:rPr lang="en-GB" altLang="pt-PT"/>
              <a:t>Green, M., Kern, R., Braff, D. &amp; Mintz, J. (2000). Neurocognitive Deficits and Functional Outcome in Schizophrenia: Are we Measuring the "Right Stuff"? </a:t>
            </a:r>
            <a:r>
              <a:rPr lang="en-GB" altLang="pt-PT" i="1"/>
              <a:t>Schizophrenia Bulletin</a:t>
            </a:r>
            <a:r>
              <a:rPr lang="en-GB" altLang="pt-PT"/>
              <a:t>, </a:t>
            </a:r>
            <a:r>
              <a:rPr lang="en-GB" altLang="pt-PT" i="1"/>
              <a:t>26 </a:t>
            </a:r>
            <a:r>
              <a:rPr lang="en-GB" altLang="pt-PT"/>
              <a:t>(1), 119-136.</a:t>
            </a:r>
          </a:p>
          <a:p>
            <a:pPr algn="just">
              <a:buFont typeface="Wingdings 3" panose="05040102010807070707" pitchFamily="18" charset="2"/>
              <a:buChar char=""/>
            </a:pPr>
            <a:r>
              <a:rPr lang="en-US" altLang="pt-PT"/>
              <a:t>Greenglass, E. (2002). Proactive coping. In E. Frydenberg (Ed.), </a:t>
            </a:r>
            <a:r>
              <a:rPr lang="en-US" altLang="pt-PT" i="1"/>
              <a:t>Beyond coping: Meeting goals, visions and challenges </a:t>
            </a:r>
            <a:r>
              <a:rPr lang="en-US" altLang="pt-PT"/>
              <a:t>(pp. 37-62). Oxford: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:pPr>
            <a:r>
              <a:rPr lang="en-US" altLang="pt-PT"/>
              <a:t>Wilder-Willis, K., Shear, P., Steffen, J., &amp; Borkin, J. (2002). The relationship between cognitive dysfunction and coping abilities in schizophrenia. </a:t>
            </a:r>
            <a:r>
              <a:rPr lang="en-US" altLang="pt-PT" i="1"/>
              <a:t>Schizophrenia Research, 55 </a:t>
            </a:r>
            <a:r>
              <a:rPr lang="en-US" altLang="pt-PT"/>
              <a:t>(3), 259-267.</a:t>
            </a:r>
          </a:p>
          <a:p>
            <a:pPr algn="just">
              <a:buFont typeface="Wingdings 3" panose="05040102010807070707" pitchFamily="18" charset="2"/>
              <a:buChar char=""/>
            </a:pPr>
            <a:r>
              <a:rPr lang="pt-PT" altLang="pt-PT"/>
              <a:t>Rocha, N., Queirós, C., Aguiar, S., Marques, A. &amp; Horta, M. (2009) Relationship between neurocognition and quality of life in people with Schizophrenia. </a:t>
            </a:r>
            <a:r>
              <a:rPr lang="pt-PT" altLang="pt-PT" i="1"/>
              <a:t>Acta Médica Portuguesa, 22</a:t>
            </a:r>
            <a:r>
              <a:rPr lang="pt-PT" altLang="pt-PT"/>
              <a:t>(1), 71-82.</a:t>
            </a:r>
            <a:endParaRPr lang="en-US" altLang="pt-PT"/>
          </a:p>
          <a:p>
            <a:pPr algn="just">
              <a:buFont typeface="Wingdings 3" panose="05040102010807070707" pitchFamily="18" charset="2"/>
              <a:buChar char=""/>
            </a:pPr>
            <a:endParaRPr lang="en-US" altLang="pt-PT"/>
          </a:p>
        </p:txBody>
      </p:sp>
      <p:sp>
        <p:nvSpPr>
          <p:cNvPr id="4105" name="Text Box 1783">
            <a:extLst>
              <a:ext uri="{FF2B5EF4-FFF2-40B4-BE49-F238E27FC236}">
                <a16:creationId xmlns:a16="http://schemas.microsoft.com/office/drawing/2014/main" id="{4332DDFA-8D74-5495-A713-C03BF9EB5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2275" y="6840538"/>
            <a:ext cx="8255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12413" tIns="206206" rIns="412413" bIns="206206">
            <a:spAutoFit/>
          </a:bodyPr>
          <a:lstStyle>
            <a:lvl1pPr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pt-PT">
              <a:latin typeface="Arial Narrow" panose="020B0606020202030204" pitchFamily="34" charset="0"/>
            </a:endParaRPr>
          </a:p>
        </p:txBody>
      </p:sp>
      <p:sp>
        <p:nvSpPr>
          <p:cNvPr id="4106" name="Rectangle 1802">
            <a:extLst>
              <a:ext uri="{FF2B5EF4-FFF2-40B4-BE49-F238E27FC236}">
                <a16:creationId xmlns:a16="http://schemas.microsoft.com/office/drawing/2014/main" id="{36BCB04B-087D-E9B8-63BF-3ABB49620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3303588"/>
            <a:ext cx="597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PT" altLang="pt-PT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7" name="Line 2303">
            <a:extLst>
              <a:ext uri="{FF2B5EF4-FFF2-40B4-BE49-F238E27FC236}">
                <a16:creationId xmlns:a16="http://schemas.microsoft.com/office/drawing/2014/main" id="{DC13F341-6DCD-52C5-F31E-09B735707E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3050" y="41548050"/>
            <a:ext cx="0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108" name="Line 2303">
            <a:extLst>
              <a:ext uri="{FF2B5EF4-FFF2-40B4-BE49-F238E27FC236}">
                <a16:creationId xmlns:a16="http://schemas.microsoft.com/office/drawing/2014/main" id="{15B87936-3251-B70B-B0FD-32A9102B7B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27700" y="41529000"/>
            <a:ext cx="0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pic>
        <p:nvPicPr>
          <p:cNvPr id="4110" name="Imagem 3" descr="Uma imagem com texto, Tipo de letra, logótipo, branco&#10;&#10;Descrição gerada automaticamente">
            <a:extLst>
              <a:ext uri="{FF2B5EF4-FFF2-40B4-BE49-F238E27FC236}">
                <a16:creationId xmlns:a16="http://schemas.microsoft.com/office/drawing/2014/main" id="{C2F525E4-5387-347C-BC15-FC5763F68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3475" y="1655763"/>
            <a:ext cx="7896225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m 1" descr="Uma imagem com Tipo de letra, texto, logótipo, Gráficos&#10;&#10;Descrição gerada automaticamente">
            <a:extLst>
              <a:ext uri="{FF2B5EF4-FFF2-40B4-BE49-F238E27FC236}">
                <a16:creationId xmlns:a16="http://schemas.microsoft.com/office/drawing/2014/main" id="{009E2D4B-8577-3090-4C41-15C72463B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18" y="2074069"/>
            <a:ext cx="5357813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25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25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11110</TotalTime>
  <Words>271</Words>
  <Application>Microsoft Office PowerPoint</Application>
  <PresentationFormat>Personalizados</PresentationFormat>
  <Paragraphs>26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Times New Roman</vt:lpstr>
      <vt:lpstr>Wingdings 3</vt:lpstr>
      <vt:lpstr>Default Design</vt:lpstr>
      <vt:lpstr>Apresentação do PowerPoint</vt:lpstr>
    </vt:vector>
  </TitlesOfParts>
  <Company>MPI for Biological Cybernetics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keywords>, docId:2B2D2872A5DA763D95F9A169AF4E491C</cp:keywords>
  <cp:lastModifiedBy>Cláudia Pinto</cp:lastModifiedBy>
  <cp:revision>528</cp:revision>
  <cp:lastPrinted>2001-02-27T09:18:45Z</cp:lastPrinted>
  <dcterms:created xsi:type="dcterms:W3CDTF">2001-02-24T17:09:03Z</dcterms:created>
  <dcterms:modified xsi:type="dcterms:W3CDTF">2023-10-31T19:04:08Z</dcterms:modified>
</cp:coreProperties>
</file>